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2" r:id="rId5"/>
  </p:sldMasterIdLst>
  <p:notesMasterIdLst>
    <p:notesMasterId r:id="rId7"/>
  </p:notesMasterIdLst>
  <p:sldIdLst>
    <p:sldId id="327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5148" userDrawn="1">
          <p15:clr>
            <a:srgbClr val="A4A3A4"/>
          </p15:clr>
        </p15:guide>
        <p15:guide id="5" pos="2047" userDrawn="1">
          <p15:clr>
            <a:srgbClr val="A4A3A4"/>
          </p15:clr>
        </p15:guide>
        <p15:guide id="6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82827"/>
    <a:srgbClr val="D79E4D"/>
    <a:srgbClr val="C7AC65"/>
    <a:srgbClr val="F8931A"/>
    <a:srgbClr val="666666"/>
    <a:srgbClr val="D9D9D9"/>
    <a:srgbClr val="0A3C5A"/>
    <a:srgbClr val="00B0E6"/>
    <a:srgbClr val="008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 autoAdjust="0"/>
    <p:restoredTop sz="94385" autoAdjust="0"/>
  </p:normalViewPr>
  <p:slideViewPr>
    <p:cSldViewPr snapToGrid="0">
      <p:cViewPr>
        <p:scale>
          <a:sx n="81" d="100"/>
          <a:sy n="81" d="100"/>
        </p:scale>
        <p:origin x="2896" y="40"/>
      </p:cViewPr>
      <p:guideLst>
        <p:guide pos="2160"/>
        <p:guide orient="horz" pos="816"/>
        <p:guide orient="horz" pos="5148"/>
        <p:guide pos="2047"/>
        <p:guide pos="23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8F627-D2E9-4B61-95B4-541160A89C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6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4563071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187603" y="4001500"/>
            <a:ext cx="3582388" cy="683029"/>
          </a:xfrm>
          <a:noFill/>
        </p:spPr>
        <p:txBody>
          <a:bodyPr anchor="t"/>
          <a:lstStyle>
            <a:lvl1pPr>
              <a:lnSpc>
                <a:spcPts val="1913"/>
              </a:lnSpc>
              <a:tabLst>
                <a:tab pos="161628" algn="l"/>
              </a:tabLst>
              <a:defRPr sz="180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190639" y="4693524"/>
            <a:ext cx="3576314" cy="487680"/>
          </a:xfrm>
        </p:spPr>
        <p:txBody>
          <a:bodyPr>
            <a:noAutofit/>
          </a:bodyPr>
          <a:lstStyle>
            <a:lvl1pPr marL="0" indent="0">
              <a:buNone/>
              <a:defRPr sz="1013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97334" indent="0">
              <a:buNone/>
              <a:defRPr sz="900" b="0">
                <a:latin typeface="+mn-lt"/>
              </a:defRPr>
            </a:lvl2pPr>
            <a:lvl3pPr marL="223242" indent="0">
              <a:buNone/>
              <a:defRPr sz="900" b="0">
                <a:latin typeface="+mn-lt"/>
              </a:defRPr>
            </a:lvl3pPr>
            <a:lvl4pPr marL="354509" indent="0">
              <a:buNone/>
              <a:defRPr sz="900" b="0">
                <a:latin typeface="+mn-lt"/>
              </a:defRPr>
            </a:lvl4pPr>
            <a:lvl5pPr marL="480417" indent="0">
              <a:buNone/>
              <a:defRPr sz="900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C6580127-D32E-7E42-BA04-734BDF4D8D1C}" type="datetime1">
              <a:rPr lang="en-GB" smtClean="0"/>
              <a:t>02/12/2021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7D6D0BA-C00B-6147-AA91-986DF7D2C874}" type="datetime1">
              <a:rPr lang="en-GB" smtClean="0"/>
              <a:t>02/12/2021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F0FED50E-F3FF-F347-ADAC-A4CC9ACFA5F3}" type="datetime1">
              <a:rPr lang="en-GB" smtClean="0"/>
              <a:t>02/12/2021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D93EDB6-4C6C-2649-B2D9-46F441831436}" type="datetime1">
              <a:rPr lang="en-GB" smtClean="0"/>
              <a:t>02/12/2021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78936BF8-3386-BA46-A699-A1094078DCB2}" type="datetime1">
              <a:rPr lang="en-GB" smtClean="0"/>
              <a:t>02/12/2021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3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4E950719-8297-9641-83E3-09C38FA2C288}" type="datetime1">
              <a:rPr lang="en-GB" smtClean="0"/>
              <a:t>02/12/2021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B9C95A5-1D87-6847-A64D-62ACFC726002}" type="datetime1">
              <a:rPr lang="en-GB" smtClean="0"/>
              <a:t>02/12/2021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5590AF24-3E86-7343-BD05-CAC0A876C08D}" type="datetime1">
              <a:rPr lang="en-GB" smtClean="0"/>
              <a:t>02/12/2021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6863" y="1820864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97334" indent="-97334">
              <a:spcBef>
                <a:spcPts val="338"/>
              </a:spcBef>
              <a:defRPr/>
            </a:lvl2pPr>
            <a:lvl3pPr marL="227707" indent="-97334">
              <a:defRPr/>
            </a:lvl3pPr>
            <a:lvl4pPr marL="351830" indent="-91976">
              <a:defRPr/>
            </a:lvl4pPr>
            <a:lvl5pPr marL="482203" indent="-98227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4"/>
            <a:ext cx="6264276" cy="480432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3"/>
            <a:ext cx="6264276" cy="477463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4CE4-8100-BD40-800B-77957FEC1B03}" type="datetime1">
              <a:rPr lang="en-GB" smtClean="0"/>
              <a:t>02/12/2021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FD-29AD-974C-AAA0-C65461D091B1}" type="datetime1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8A4-F001-44B5-A3A0-1E76CD287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FF5CBF0-5CA0-4E45-A968-940FCB3452C4}" type="datetime1">
              <a:rPr lang="en-GB" smtClean="0"/>
              <a:t>02/12/2021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BEEF2699-9E2B-9E43-B2B6-496150F72A1A}" type="datetime1">
              <a:rPr lang="en-GB" smtClean="0"/>
              <a:t>02/12/2021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3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25B6E594-E7AA-8F40-B4F3-5D559C362088}" type="datetime1">
              <a:rPr lang="en-GB" smtClean="0"/>
              <a:t>02/12/2021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64" y="468314"/>
            <a:ext cx="6264277" cy="475615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863" y="1820863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909" y="877824"/>
            <a:ext cx="6428184" cy="7315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2659" y="853156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  <p:sldLayoutId id="2147483694" r:id="rId5"/>
    <p:sldLayoutId id="21474836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675"/>
        </a:spcBef>
        <a:spcAft>
          <a:spcPts val="169"/>
        </a:spcAft>
        <a:buClr>
          <a:schemeClr val="tx1"/>
        </a:buClr>
        <a:buSzPct val="100000"/>
        <a:buFont typeface="Arial" panose="020B0604020202020204" pitchFamily="34" charset="0"/>
        <a:buNone/>
        <a:defRPr sz="112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97334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1013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227707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90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351830" indent="-91976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788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482203" indent="-98227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-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4320" userDrawn="1">
          <p15:clr>
            <a:srgbClr val="F26B43"/>
          </p15:clr>
        </p15:guide>
        <p15:guide id="4" pos="476" userDrawn="1">
          <p15:clr>
            <a:srgbClr val="F26B43"/>
          </p15:clr>
        </p15:guide>
        <p15:guide id="5" pos="961" userDrawn="1">
          <p15:clr>
            <a:srgbClr val="F26B43"/>
          </p15:clr>
        </p15:guide>
        <p15:guide id="6" pos="1446" userDrawn="1">
          <p15:clr>
            <a:srgbClr val="F26B43"/>
          </p15:clr>
        </p15:guide>
        <p15:guide id="7" pos="1918" userDrawn="1">
          <p15:clr>
            <a:srgbClr val="F26B43"/>
          </p15:clr>
        </p15:guide>
        <p15:guide id="8" pos="2415" userDrawn="1">
          <p15:clr>
            <a:srgbClr val="F26B43"/>
          </p15:clr>
        </p15:guide>
        <p15:guide id="9" pos="2874" userDrawn="1">
          <p15:clr>
            <a:srgbClr val="F26B43"/>
          </p15:clr>
        </p15:guide>
        <p15:guide id="10" pos="3359" userDrawn="1">
          <p15:clr>
            <a:srgbClr val="F26B43"/>
          </p15:clr>
        </p15:guide>
        <p15:guide id="11" pos="3844" userDrawn="1">
          <p15:clr>
            <a:srgbClr val="F26B43"/>
          </p15:clr>
        </p15:guide>
        <p15:guide id="12" orient="horz" pos="1147" userDrawn="1">
          <p15:clr>
            <a:srgbClr val="F26B43"/>
          </p15:clr>
        </p15:guide>
        <p15:guide id="13" orient="horz" pos="2305" userDrawn="1">
          <p15:clr>
            <a:srgbClr val="F26B43"/>
          </p15:clr>
        </p15:guide>
        <p15:guide id="14" orient="horz" pos="3455" userDrawn="1">
          <p15:clr>
            <a:srgbClr val="F26B43"/>
          </p15:clr>
        </p15:guide>
        <p15:guide id="15" orient="horz" pos="4604" userDrawn="1">
          <p15:clr>
            <a:srgbClr val="F26B43"/>
          </p15:clr>
        </p15:guide>
        <p15:guide id="16" orient="horz" pos="576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544" userDrawn="1">
          <p15:clr>
            <a:srgbClr val="F26B43"/>
          </p15:clr>
        </p15:guide>
        <p15:guide id="19" pos="187" userDrawn="1">
          <p15:clr>
            <a:srgbClr val="F26B43"/>
          </p15:clr>
        </p15:guide>
        <p15:guide id="20" pos="4133" userDrawn="1">
          <p15:clr>
            <a:srgbClr val="F26B43"/>
          </p15:clr>
        </p15:guide>
        <p15:guide id="21" orient="horz" pos="5443" userDrawn="1">
          <p15:clr>
            <a:srgbClr val="F26B43"/>
          </p15:clr>
        </p15:guide>
        <p15:guide id="22" orient="horz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095" y="8544411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60334" y="8544411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fld id="{7E260360-B404-C844-8651-31E0380F9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>
          <p15:clr>
            <a:srgbClr val="F26B43"/>
          </p15:clr>
        </p15:guide>
        <p15:guide id="2" pos="3906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55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jpeg"/><Relationship Id="rId39" Type="http://schemas.openxmlformats.org/officeDocument/2006/relationships/image" Target="../media/image34.jpeg"/><Relationship Id="rId21" Type="http://schemas.openxmlformats.org/officeDocument/2006/relationships/image" Target="../media/image19.png"/><Relationship Id="rId34" Type="http://schemas.openxmlformats.org/officeDocument/2006/relationships/image" Target="../media/image30.png"/><Relationship Id="rId42" Type="http://schemas.openxmlformats.org/officeDocument/2006/relationships/image" Target="../media/image37.png"/><Relationship Id="rId47" Type="http://schemas.openxmlformats.org/officeDocument/2006/relationships/image" Target="../media/image41.png"/><Relationship Id="rId50" Type="http://schemas.openxmlformats.org/officeDocument/2006/relationships/image" Target="../media/image43.png"/><Relationship Id="rId55" Type="http://schemas.openxmlformats.org/officeDocument/2006/relationships/image" Target="../media/image48.png"/><Relationship Id="rId63" Type="http://schemas.openxmlformats.org/officeDocument/2006/relationships/image" Target="../media/image5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6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microsoft.com/office/2007/relationships/hdphoto" Target="../media/hdphoto3.wdp"/><Relationship Id="rId40" Type="http://schemas.openxmlformats.org/officeDocument/2006/relationships/image" Target="../media/image35.png"/><Relationship Id="rId45" Type="http://schemas.microsoft.com/office/2007/relationships/hdphoto" Target="../media/hdphoto4.wdp"/><Relationship Id="rId53" Type="http://schemas.openxmlformats.org/officeDocument/2006/relationships/image" Target="../media/image46.png"/><Relationship Id="rId58" Type="http://schemas.openxmlformats.org/officeDocument/2006/relationships/image" Target="../media/image51.jpg"/><Relationship Id="rId5" Type="http://schemas.openxmlformats.org/officeDocument/2006/relationships/image" Target="../media/image3.jpg"/><Relationship Id="rId61" Type="http://schemas.openxmlformats.org/officeDocument/2006/relationships/image" Target="../media/image54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7.svg"/><Relationship Id="rId35" Type="http://schemas.openxmlformats.org/officeDocument/2006/relationships/image" Target="../media/image31.png"/><Relationship Id="rId43" Type="http://schemas.openxmlformats.org/officeDocument/2006/relationships/image" Target="../media/image38.gif"/><Relationship Id="rId48" Type="http://schemas.openxmlformats.org/officeDocument/2006/relationships/image" Target="../media/image42.png"/><Relationship Id="rId56" Type="http://schemas.openxmlformats.org/officeDocument/2006/relationships/image" Target="../media/image49.jpg"/><Relationship Id="rId64" Type="http://schemas.openxmlformats.org/officeDocument/2006/relationships/image" Target="../media/image57.png"/><Relationship Id="rId8" Type="http://schemas.openxmlformats.org/officeDocument/2006/relationships/image" Target="../media/image6.png"/><Relationship Id="rId51" Type="http://schemas.openxmlformats.org/officeDocument/2006/relationships/image" Target="../media/image44.sv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jpeg"/><Relationship Id="rId33" Type="http://schemas.microsoft.com/office/2007/relationships/hdphoto" Target="../media/hdphoto2.wdp"/><Relationship Id="rId38" Type="http://schemas.openxmlformats.org/officeDocument/2006/relationships/image" Target="../media/image33.png"/><Relationship Id="rId46" Type="http://schemas.openxmlformats.org/officeDocument/2006/relationships/image" Target="../media/image40.png"/><Relationship Id="rId59" Type="http://schemas.openxmlformats.org/officeDocument/2006/relationships/image" Target="../media/image52.jpg"/><Relationship Id="rId20" Type="http://schemas.openxmlformats.org/officeDocument/2006/relationships/image" Target="../media/image18.png"/><Relationship Id="rId41" Type="http://schemas.openxmlformats.org/officeDocument/2006/relationships/image" Target="../media/image36.png"/><Relationship Id="rId54" Type="http://schemas.openxmlformats.org/officeDocument/2006/relationships/image" Target="../media/image47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microsoft.com/office/2007/relationships/hdphoto" Target="../media/hdphoto1.wdp"/><Relationship Id="rId36" Type="http://schemas.openxmlformats.org/officeDocument/2006/relationships/image" Target="../media/image32.png"/><Relationship Id="rId49" Type="http://schemas.microsoft.com/office/2007/relationships/hdphoto" Target="../media/hdphoto5.wdp"/><Relationship Id="rId57" Type="http://schemas.openxmlformats.org/officeDocument/2006/relationships/image" Target="../media/image50.jpg"/><Relationship Id="rId10" Type="http://schemas.openxmlformats.org/officeDocument/2006/relationships/image" Target="../media/image8.png"/><Relationship Id="rId31" Type="http://schemas.openxmlformats.org/officeDocument/2006/relationships/image" Target="../media/image28.png"/><Relationship Id="rId44" Type="http://schemas.openxmlformats.org/officeDocument/2006/relationships/image" Target="../media/image39.png"/><Relationship Id="rId52" Type="http://schemas.openxmlformats.org/officeDocument/2006/relationships/image" Target="../media/image45.png"/><Relationship Id="rId60" Type="http://schemas.openxmlformats.org/officeDocument/2006/relationships/image" Target="../media/image5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C315CBC2-B678-7C43-81AD-6FDFA9D93E23}"/>
              </a:ext>
            </a:extLst>
          </p:cNvPr>
          <p:cNvSpPr/>
          <p:nvPr/>
        </p:nvSpPr>
        <p:spPr>
          <a:xfrm>
            <a:off x="0" y="3731625"/>
            <a:ext cx="6858000" cy="1754775"/>
          </a:xfrm>
          <a:prstGeom prst="rect">
            <a:avLst/>
          </a:prstGeom>
          <a:solidFill>
            <a:schemeClr val="accent4">
              <a:alpha val="408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74D0C3-EDB9-6C49-9E00-478C00E9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457" y="1749498"/>
            <a:ext cx="1335241" cy="7555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13EC0E-74DC-FB44-B204-3E5F37CC8F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1621818"/>
            <a:ext cx="294607" cy="267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E54D36-133C-0C41-81B3-0F7B034BD368}"/>
              </a:ext>
            </a:extLst>
          </p:cNvPr>
          <p:cNvSpPr/>
          <p:nvPr/>
        </p:nvSpPr>
        <p:spPr>
          <a:xfrm>
            <a:off x="0" y="1316"/>
            <a:ext cx="6858000" cy="1294084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AC92C-85E3-5E4C-BCF2-3B61B5199C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0" b="11828"/>
          <a:stretch/>
        </p:blipFill>
        <p:spPr>
          <a:xfrm>
            <a:off x="379636" y="166030"/>
            <a:ext cx="2771775" cy="94558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69AD996-FB9F-E343-8F9A-898970F6E5B1}"/>
              </a:ext>
            </a:extLst>
          </p:cNvPr>
          <p:cNvSpPr txBox="1"/>
          <p:nvPr/>
        </p:nvSpPr>
        <p:spPr>
          <a:xfrm>
            <a:off x="3950000" y="144236"/>
            <a:ext cx="2600325" cy="489858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Gotham HTF Black" pitchFamily="2" charset="77"/>
              </a:rPr>
              <a:t>ERC20</a:t>
            </a:r>
            <a:br>
              <a:rPr lang="en-US" sz="2400" b="1" dirty="0">
                <a:solidFill>
                  <a:schemeClr val="bg1"/>
                </a:solidFill>
                <a:latin typeface="Gotham HTF Black" pitchFamily="2" charset="77"/>
              </a:rPr>
            </a:br>
            <a:r>
              <a:rPr lang="en-US" sz="1050" dirty="0">
                <a:solidFill>
                  <a:schemeClr val="bg2"/>
                </a:solidFill>
                <a:latin typeface="Gotham HTF Book" pitchFamily="2" charset="77"/>
              </a:rPr>
              <a:t>TOKENIZED (WRAPPED) EPIC</a:t>
            </a:r>
            <a:endParaRPr lang="en-US" sz="2400" dirty="0">
              <a:solidFill>
                <a:schemeClr val="bg2"/>
              </a:solidFill>
              <a:latin typeface="Gotham HTF Book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4AB5C-4BB0-AD48-A99E-FD20A614BD63}"/>
              </a:ext>
            </a:extLst>
          </p:cNvPr>
          <p:cNvSpPr txBox="1"/>
          <p:nvPr/>
        </p:nvSpPr>
        <p:spPr>
          <a:xfrm>
            <a:off x="4314302" y="1336058"/>
            <a:ext cx="1588856" cy="36528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Gotham HTF Black" pitchFamily="2" charset="77"/>
              </a:rPr>
              <a:t>TRADE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D61AB66-996D-7140-BF59-A070D7357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0" y="1737209"/>
            <a:ext cx="153422" cy="15342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F65BF51-B263-0149-B21C-5D622181DC87}"/>
              </a:ext>
            </a:extLst>
          </p:cNvPr>
          <p:cNvSpPr txBox="1"/>
          <p:nvPr/>
        </p:nvSpPr>
        <p:spPr>
          <a:xfrm>
            <a:off x="657225" y="1336058"/>
            <a:ext cx="914400" cy="28575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Gotham HTF Black" pitchFamily="2" charset="77"/>
              </a:rPr>
              <a:t>WRAP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E016A3-FF8D-1B42-A8BE-96FB2B8A01F3}"/>
              </a:ext>
            </a:extLst>
          </p:cNvPr>
          <p:cNvSpPr txBox="1"/>
          <p:nvPr/>
        </p:nvSpPr>
        <p:spPr>
          <a:xfrm>
            <a:off x="657225" y="3817617"/>
            <a:ext cx="914400" cy="28575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Gotham HTF Black" pitchFamily="2" charset="77"/>
              </a:rPr>
              <a:t>UNWRAP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570FBD-F302-8649-97AF-5B23591B45C9}"/>
              </a:ext>
            </a:extLst>
          </p:cNvPr>
          <p:cNvSpPr txBox="1"/>
          <p:nvPr/>
        </p:nvSpPr>
        <p:spPr>
          <a:xfrm>
            <a:off x="1393477" y="2937978"/>
            <a:ext cx="1509764" cy="22616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Gotham HTF Book" pitchFamily="2" charset="77"/>
              </a:rPr>
              <a:t>EDEX.network</a:t>
            </a:r>
            <a:endParaRPr lang="en-US" sz="1050" dirty="0">
              <a:solidFill>
                <a:schemeClr val="bg1"/>
              </a:solidFill>
              <a:latin typeface="Gotham HTF Book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BA8276-101B-4146-8271-CCF0395DFF44}"/>
              </a:ext>
            </a:extLst>
          </p:cNvPr>
          <p:cNvSpPr txBox="1"/>
          <p:nvPr/>
        </p:nvSpPr>
        <p:spPr>
          <a:xfrm>
            <a:off x="3429000" y="4133278"/>
            <a:ext cx="2771775" cy="1203722"/>
          </a:xfrm>
          <a:prstGeom prst="rect">
            <a:avLst/>
          </a:prstGeom>
          <a:noFill/>
        </p:spPr>
        <p:txBody>
          <a:bodyPr wrap="square" lIns="0" rtlCol="0" anchor="t">
            <a:no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900" dirty="0">
                <a:solidFill>
                  <a:schemeClr val="tx2"/>
                </a:solidFill>
                <a:latin typeface="Gotham HTF Book" pitchFamily="2" charset="77"/>
              </a:rPr>
              <a:t>Each EPIC coin can be split into 100 million sub-units (0.00000001)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900" dirty="0">
                <a:solidFill>
                  <a:schemeClr val="tx2"/>
                </a:solidFill>
                <a:latin typeface="Gotham HTF Book" pitchFamily="2" charset="77"/>
              </a:rPr>
              <a:t>Fast, free* transactions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900" dirty="0">
                <a:solidFill>
                  <a:schemeClr val="tx2"/>
                </a:solidFill>
                <a:latin typeface="Gotham HTF Book" pitchFamily="2" charset="77"/>
              </a:rPr>
              <a:t>Enables powerful new cross-chain possibilities for dApp developers – Solidity language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lang="en-US" sz="900" dirty="0">
              <a:solidFill>
                <a:schemeClr val="tx2"/>
              </a:solidFill>
              <a:latin typeface="Gotham HTF Book" pitchFamily="2" charset="77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lang="en-US" sz="9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2A01A2-03CD-6B44-B0F6-E7B8B176FCCB}"/>
              </a:ext>
            </a:extLst>
          </p:cNvPr>
          <p:cNvSpPr txBox="1"/>
          <p:nvPr/>
        </p:nvSpPr>
        <p:spPr>
          <a:xfrm>
            <a:off x="657225" y="8758240"/>
            <a:ext cx="3286125" cy="200024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700" dirty="0">
                <a:solidFill>
                  <a:schemeClr val="tx2"/>
                </a:solidFill>
                <a:latin typeface="Gotham HTF Book" pitchFamily="2" charset="77"/>
              </a:rPr>
              <a:t>EONE Explainer v04 | Dec 21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8627D5-938F-2342-BD8C-1C4BD76435ED}"/>
              </a:ext>
            </a:extLst>
          </p:cNvPr>
          <p:cNvSpPr txBox="1"/>
          <p:nvPr/>
        </p:nvSpPr>
        <p:spPr>
          <a:xfrm>
            <a:off x="657225" y="7549108"/>
            <a:ext cx="914400" cy="28575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Gotham HTF Black" pitchFamily="2" charset="77"/>
              </a:rPr>
              <a:t>WHY WRAP?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F7F08-7AD2-F645-8682-9572E740A855}"/>
              </a:ext>
            </a:extLst>
          </p:cNvPr>
          <p:cNvSpPr txBox="1"/>
          <p:nvPr/>
        </p:nvSpPr>
        <p:spPr>
          <a:xfrm>
            <a:off x="4327002" y="1647825"/>
            <a:ext cx="457113" cy="16445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Gotham HTF Book" pitchFamily="2" charset="77"/>
              </a:defRPr>
            </a:lvl1pPr>
          </a:lstStyle>
          <a:p>
            <a:r>
              <a:rPr lang="en-US" sz="700"/>
              <a:t>Swap</a:t>
            </a:r>
            <a:endParaRPr lang="en-US" sz="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64FD07-5694-924A-9187-38701551F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2" y="1781512"/>
            <a:ext cx="186335" cy="1863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BD39A1-972D-0545-BD78-D3A65DEBD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3" y="1847483"/>
            <a:ext cx="213552" cy="213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4DE9B4-B1CC-094E-A43A-7EBBEAAAB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70" y="1897144"/>
            <a:ext cx="269058" cy="2690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E32FF6-7811-0A46-B6A0-CEEB63556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9" y="1981198"/>
            <a:ext cx="290170" cy="2901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50B2B8-A893-E342-B279-65CACE496D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1884373"/>
            <a:ext cx="294607" cy="2675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B96522-C3D3-3B47-8CD5-C62A7512F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2146927"/>
            <a:ext cx="294607" cy="2675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C16667-8659-B644-AA05-218AA0652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2409481"/>
            <a:ext cx="294607" cy="2675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12189E-77B2-7D40-BB2E-BB1210E232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2672035"/>
            <a:ext cx="294607" cy="2675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2B57A9-6EA0-1A4A-BA01-97215E042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2934589"/>
            <a:ext cx="294607" cy="267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44E5DB-F484-7E4A-A0FB-DFCD57EC2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3029973" y="3197145"/>
            <a:ext cx="294607" cy="267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90E93F-9AA6-5B46-AB00-2795D1B9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3636" r="54762" b="10280"/>
          <a:stretch/>
        </p:blipFill>
        <p:spPr>
          <a:xfrm>
            <a:off x="1891407" y="2295477"/>
            <a:ext cx="514515" cy="4672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3595AC-8C1C-0048-9B1F-CBD7D2ABA5FA}"/>
              </a:ext>
            </a:extLst>
          </p:cNvPr>
          <p:cNvSpPr txBox="1"/>
          <p:nvPr/>
        </p:nvSpPr>
        <p:spPr>
          <a:xfrm>
            <a:off x="1691159" y="2710157"/>
            <a:ext cx="914400" cy="28575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otham HTF Black" pitchFamily="2" charset="77"/>
              </a:rPr>
              <a:t>BRIDGE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1EEC4-B53A-7744-8A83-F9590E217638}"/>
              </a:ext>
            </a:extLst>
          </p:cNvPr>
          <p:cNvSpPr txBox="1"/>
          <p:nvPr/>
        </p:nvSpPr>
        <p:spPr>
          <a:xfrm>
            <a:off x="1100844" y="3161815"/>
            <a:ext cx="2095031" cy="358671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Gotham HTF Book" pitchFamily="2" charset="77"/>
              </a:rPr>
              <a:t>Wrap coins</a:t>
            </a:r>
            <a:br>
              <a:rPr lang="en-US" sz="105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050" dirty="0">
                <a:solidFill>
                  <a:schemeClr val="tx2"/>
                </a:solidFill>
                <a:latin typeface="Gotham HTF Book" pitchFamily="2" charset="77"/>
              </a:rPr>
              <a:t>(No fee with staked ECR)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A53E1-5819-F94E-8A98-8EAF7C1974B2}"/>
              </a:ext>
            </a:extLst>
          </p:cNvPr>
          <p:cNvGrpSpPr/>
          <p:nvPr/>
        </p:nvGrpSpPr>
        <p:grpSpPr>
          <a:xfrm>
            <a:off x="2457450" y="1821211"/>
            <a:ext cx="520881" cy="1499016"/>
            <a:chOff x="2457450" y="1821211"/>
            <a:chExt cx="792163" cy="149901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3D450C6-72E0-8C4F-8ADF-D7575E670806}"/>
                </a:ext>
              </a:extLst>
            </p:cNvPr>
            <p:cNvCxnSpPr/>
            <p:nvPr/>
          </p:nvCxnSpPr>
          <p:spPr>
            <a:xfrm>
              <a:off x="2457450" y="2548937"/>
              <a:ext cx="792163" cy="0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CE0C1F-5535-6343-B06C-6A7B93C0E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450" y="2300896"/>
              <a:ext cx="792163" cy="243045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9A61169-829E-8149-B740-B84B0933F828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2550732"/>
              <a:ext cx="792163" cy="252335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38B256E-A421-2A40-9C1D-715F90F56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450" y="2038568"/>
              <a:ext cx="792163" cy="507871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F4A5E9-1781-7546-AB71-2734690AB523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2553230"/>
              <a:ext cx="792163" cy="519660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7936A3-EB9A-6341-ADE4-58EA621E9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450" y="1821211"/>
              <a:ext cx="792163" cy="720232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1281F16-B079-2045-AECE-1D14C1420EC6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2548233"/>
              <a:ext cx="792163" cy="771994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324C675-817D-6F4E-9C29-D996418E9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80" y="1643230"/>
            <a:ext cx="215178" cy="2151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630900-2EA0-A24B-A50D-E7E7EBE54F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58" b="31054"/>
          <a:stretch/>
        </p:blipFill>
        <p:spPr>
          <a:xfrm>
            <a:off x="3362679" y="1886719"/>
            <a:ext cx="229032" cy="2435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65F051A-13E2-3D48-A46A-A866463BC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07" y="2181410"/>
            <a:ext cx="219023" cy="2190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51D5A6-843A-4B48-8F88-C3BCC8F7C1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86" y="2990729"/>
            <a:ext cx="160648" cy="16064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D8C318A-D569-CA4A-8D27-5D08213A8C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79" y="3216191"/>
            <a:ext cx="222105" cy="2221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BF0C8B-8D28-C348-8F1B-C7CFD6DE0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26" y="2701770"/>
            <a:ext cx="256354" cy="2563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D425688-944F-BD40-9517-8F8AFBE201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79" y="2429341"/>
            <a:ext cx="227401" cy="2274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63ACDAB-0435-FE4B-9E61-167450228EEB}"/>
              </a:ext>
            </a:extLst>
          </p:cNvPr>
          <p:cNvSpPr txBox="1"/>
          <p:nvPr/>
        </p:nvSpPr>
        <p:spPr>
          <a:xfrm>
            <a:off x="3623221" y="1641896"/>
            <a:ext cx="590003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>
                <a:solidFill>
                  <a:schemeClr val="tx2"/>
                </a:solidFill>
                <a:latin typeface="Gotham HTF Book" pitchFamily="2" charset="77"/>
              </a:rPr>
              <a:t>Avalanche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DD311E-4D71-9047-A31E-17C3987179A5}"/>
              </a:ext>
            </a:extLst>
          </p:cNvPr>
          <p:cNvSpPr txBox="1"/>
          <p:nvPr/>
        </p:nvSpPr>
        <p:spPr>
          <a:xfrm>
            <a:off x="3619757" y="1912059"/>
            <a:ext cx="819641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 err="1">
                <a:solidFill>
                  <a:schemeClr val="tx2"/>
                </a:solidFill>
                <a:latin typeface="Gotham HTF Book" pitchFamily="2" charset="77"/>
              </a:rPr>
              <a:t>Binance</a:t>
            </a:r>
            <a:br>
              <a:rPr lang="en-US" sz="7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300" dirty="0">
                <a:solidFill>
                  <a:schemeClr val="tx2"/>
                </a:solidFill>
                <a:latin typeface="Gotham HTF Book" pitchFamily="2" charset="77"/>
              </a:rPr>
              <a:t>Smart Chain</a:t>
            </a:r>
            <a:endParaRPr lang="en-US" sz="7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9B95A3-4DFE-014C-9548-031A2E857032}"/>
              </a:ext>
            </a:extLst>
          </p:cNvPr>
          <p:cNvSpPr txBox="1"/>
          <p:nvPr/>
        </p:nvSpPr>
        <p:spPr>
          <a:xfrm>
            <a:off x="3616294" y="2189150"/>
            <a:ext cx="819641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>
                <a:solidFill>
                  <a:schemeClr val="tx2"/>
                </a:solidFill>
                <a:latin typeface="Gotham HTF Book" pitchFamily="2" charset="77"/>
              </a:rPr>
              <a:t>Ethereum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33ABA1-FDC0-3D42-82F4-3A12A95A6320}"/>
              </a:ext>
            </a:extLst>
          </p:cNvPr>
          <p:cNvSpPr txBox="1"/>
          <p:nvPr/>
        </p:nvSpPr>
        <p:spPr>
          <a:xfrm>
            <a:off x="3616294" y="2441995"/>
            <a:ext cx="819641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>
                <a:solidFill>
                  <a:schemeClr val="tx2"/>
                </a:solidFill>
                <a:latin typeface="Gotham HTF Book" pitchFamily="2" charset="77"/>
              </a:rPr>
              <a:t>Fantom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CD35F8-5525-5D43-B55E-DA2DE10E3EA7}"/>
              </a:ext>
            </a:extLst>
          </p:cNvPr>
          <p:cNvSpPr txBox="1"/>
          <p:nvPr/>
        </p:nvSpPr>
        <p:spPr>
          <a:xfrm>
            <a:off x="3612830" y="2719086"/>
            <a:ext cx="819641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 err="1">
                <a:solidFill>
                  <a:schemeClr val="tx2"/>
                </a:solidFill>
                <a:latin typeface="Gotham HTF Book" pitchFamily="2" charset="77"/>
              </a:rPr>
              <a:t>Moonriver</a:t>
            </a:r>
            <a:endParaRPr lang="en-US" sz="7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307120-CF83-8540-8496-2C4F8CFE9FA2}"/>
              </a:ext>
            </a:extLst>
          </p:cNvPr>
          <p:cNvSpPr txBox="1"/>
          <p:nvPr/>
        </p:nvSpPr>
        <p:spPr>
          <a:xfrm>
            <a:off x="3612830" y="2968468"/>
            <a:ext cx="819641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 err="1">
                <a:solidFill>
                  <a:schemeClr val="tx2"/>
                </a:solidFill>
                <a:latin typeface="Gotham HTF Book" pitchFamily="2" charset="77"/>
              </a:rPr>
              <a:t>Polkadot</a:t>
            </a:r>
            <a:endParaRPr lang="en-US" sz="7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862B310-9A6F-A640-B942-81298CB13694}"/>
              </a:ext>
            </a:extLst>
          </p:cNvPr>
          <p:cNvSpPr txBox="1"/>
          <p:nvPr/>
        </p:nvSpPr>
        <p:spPr>
          <a:xfrm>
            <a:off x="3616293" y="3233569"/>
            <a:ext cx="819641" cy="183385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 err="1">
                <a:solidFill>
                  <a:schemeClr val="tx2"/>
                </a:solidFill>
                <a:latin typeface="Gotham HTF Book" pitchFamily="2" charset="77"/>
              </a:rPr>
              <a:t>Wanchain</a:t>
            </a:r>
            <a:endParaRPr lang="en-US" sz="7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D1139CF8-A777-5D49-B48C-CD2ACDB89728}"/>
              </a:ext>
            </a:extLst>
          </p:cNvPr>
          <p:cNvSpPr/>
          <p:nvPr/>
        </p:nvSpPr>
        <p:spPr>
          <a:xfrm>
            <a:off x="4093638" y="1587278"/>
            <a:ext cx="140677" cy="1890346"/>
          </a:xfrm>
          <a:prstGeom prst="rightBrace">
            <a:avLst>
              <a:gd name="adj1" fmla="val 51819"/>
              <a:gd name="adj2" fmla="val 50000"/>
            </a:avLst>
          </a:prstGeom>
          <a:ln w="222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B37597A4-2C73-6140-9B14-166BE6461FEA}"/>
              </a:ext>
            </a:extLst>
          </p:cNvPr>
          <p:cNvSpPr/>
          <p:nvPr/>
        </p:nvSpPr>
        <p:spPr>
          <a:xfrm>
            <a:off x="1949845" y="2207467"/>
            <a:ext cx="127000" cy="152400"/>
          </a:xfrm>
          <a:prstGeom prst="arc">
            <a:avLst>
              <a:gd name="adj1" fmla="val 17198063"/>
              <a:gd name="adj2" fmla="val 0"/>
            </a:avLst>
          </a:prstGeom>
          <a:ln w="9525" cap="rnd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2A3B834-6BFE-954E-98F9-FF863821A6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r="2177"/>
          <a:stretch/>
        </p:blipFill>
        <p:spPr>
          <a:xfrm>
            <a:off x="824607" y="4388329"/>
            <a:ext cx="514515" cy="46727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407065F-A80F-AB4C-ADB7-8956BC143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49" y="4477910"/>
            <a:ext cx="290170" cy="290170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D9F420A-045D-F24F-B497-6E469E5FE1D3}"/>
              </a:ext>
            </a:extLst>
          </p:cNvPr>
          <p:cNvCxnSpPr>
            <a:cxnSpLocks/>
          </p:cNvCxnSpPr>
          <p:nvPr/>
        </p:nvCxnSpPr>
        <p:spPr>
          <a:xfrm flipV="1">
            <a:off x="1339850" y="4622995"/>
            <a:ext cx="634299" cy="3554"/>
          </a:xfrm>
          <a:prstGeom prst="straightConnector1">
            <a:avLst/>
          </a:prstGeom>
          <a:ln w="22225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4E145E77-1281-5A40-8B29-C3A16AD602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200150" y="4183636"/>
            <a:ext cx="298450" cy="298450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1C50D12-BFDA-3A47-8646-73A79F993ABB}"/>
              </a:ext>
            </a:extLst>
          </p:cNvPr>
          <p:cNvGrpSpPr/>
          <p:nvPr/>
        </p:nvGrpSpPr>
        <p:grpSpPr>
          <a:xfrm>
            <a:off x="2348336" y="3929362"/>
            <a:ext cx="901278" cy="1390924"/>
            <a:chOff x="2348335" y="3816720"/>
            <a:chExt cx="1169565" cy="180496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CA43AFC-F74D-0640-B27A-F8DC1B289626}"/>
                </a:ext>
              </a:extLst>
            </p:cNvPr>
            <p:cNvSpPr/>
            <p:nvPr/>
          </p:nvSpPr>
          <p:spPr>
            <a:xfrm>
              <a:off x="2627313" y="4040536"/>
              <a:ext cx="622300" cy="6223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32EE49F-1B2B-554C-AEFD-5FEFA5AEBF16}"/>
                </a:ext>
              </a:extLst>
            </p:cNvPr>
            <p:cNvSpPr/>
            <p:nvPr/>
          </p:nvSpPr>
          <p:spPr>
            <a:xfrm>
              <a:off x="2627313" y="4751736"/>
              <a:ext cx="622300" cy="6223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C8E99BE-9882-A94A-9DDD-0B724CF9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813" y="4249026"/>
              <a:ext cx="489709" cy="195547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76854BF-A832-2546-8D57-9D1B6E33B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07032" y="4937311"/>
              <a:ext cx="450851" cy="250472"/>
            </a:xfrm>
            <a:prstGeom prst="rect">
              <a:avLst/>
            </a:prstGeom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AD303C3-FC7A-5944-8707-4EA58F7B0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335" y="4560456"/>
              <a:ext cx="222250" cy="156019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03ED20E-717E-A942-B0CE-AE804D1FCD05}"/>
                </a:ext>
              </a:extLst>
            </p:cNvPr>
            <p:cNvCxnSpPr>
              <a:cxnSpLocks/>
            </p:cNvCxnSpPr>
            <p:nvPr/>
          </p:nvCxnSpPr>
          <p:spPr>
            <a:xfrm>
              <a:off x="2348335" y="4722187"/>
              <a:ext cx="222250" cy="156019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EA709A8-1F1A-B844-BC49-5F2BC8224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873" y="3816720"/>
              <a:ext cx="103271" cy="203456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75F7E46-0455-A246-A6E1-4663DB3B0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6342" y="3906930"/>
              <a:ext cx="138117" cy="163135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413BD7E-3EAD-4F42-8BB9-35BA23DB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4934" y="4021742"/>
              <a:ext cx="153836" cy="126917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8329052-94F5-6147-9684-B00E4EEAC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9264" y="4157058"/>
              <a:ext cx="185614" cy="90697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959C90A-9003-9D48-93A4-F3B0154D1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3174" y="4316761"/>
              <a:ext cx="221551" cy="26916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3473CDF-2515-5749-94BC-0D749571E521}"/>
                </a:ext>
              </a:extLst>
            </p:cNvPr>
            <p:cNvCxnSpPr>
              <a:cxnSpLocks/>
            </p:cNvCxnSpPr>
            <p:nvPr/>
          </p:nvCxnSpPr>
          <p:spPr>
            <a:xfrm>
              <a:off x="3289999" y="4451627"/>
              <a:ext cx="218376" cy="30234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B23975-B79F-CD47-81DB-60BF1F0CA66E}"/>
                </a:ext>
              </a:extLst>
            </p:cNvPr>
            <p:cNvCxnSpPr>
              <a:cxnSpLocks/>
            </p:cNvCxnSpPr>
            <p:nvPr/>
          </p:nvCxnSpPr>
          <p:spPr>
            <a:xfrm>
              <a:off x="3249613" y="4543702"/>
              <a:ext cx="223837" cy="90559"/>
            </a:xfrm>
            <a:prstGeom prst="straightConnector1">
              <a:avLst/>
            </a:prstGeom>
            <a:ln w="22225" cap="rnd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419B656-E341-C34D-BE13-9D7B9206639E}"/>
                </a:ext>
              </a:extLst>
            </p:cNvPr>
            <p:cNvGrpSpPr/>
            <p:nvPr/>
          </p:nvGrpSpPr>
          <p:grpSpPr>
            <a:xfrm flipV="1">
              <a:off x="3049048" y="4804145"/>
              <a:ext cx="468852" cy="817541"/>
              <a:chOff x="3198273" y="4576784"/>
              <a:chExt cx="468852" cy="817541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5C8395AE-7506-0149-AB58-ABF452F0DF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8273" y="4576784"/>
                <a:ext cx="103271" cy="203456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3563D1-13D0-4A45-BDAC-3B7BE61DE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8742" y="4666994"/>
                <a:ext cx="138117" cy="163135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50279033-CB1C-E84A-83A9-A3162D364C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7334" y="4781806"/>
                <a:ext cx="153836" cy="126917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7F0B01A0-3E13-334C-A607-E812FC09FB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1664" y="4917122"/>
                <a:ext cx="185614" cy="90697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3F5ADD-4FE6-D74D-A80B-788EAF57B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5574" y="5076825"/>
                <a:ext cx="221551" cy="26916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8FBAE5CF-9F9C-0545-B6CF-9E736873D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2399" y="5211691"/>
                <a:ext cx="218376" cy="30234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E8EAA3FB-F152-D14A-A0B7-3760D1018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013" y="5303766"/>
                <a:ext cx="223837" cy="90559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DCC397A8-6898-B94D-8789-6B0F3018AB16}"/>
              </a:ext>
            </a:extLst>
          </p:cNvPr>
          <p:cNvSpPr txBox="1"/>
          <p:nvPr/>
        </p:nvSpPr>
        <p:spPr>
          <a:xfrm>
            <a:off x="657224" y="7801499"/>
            <a:ext cx="4671521" cy="983062"/>
          </a:xfrm>
          <a:prstGeom prst="rect">
            <a:avLst/>
          </a:prstGeom>
          <a:noFill/>
        </p:spPr>
        <p:txBody>
          <a:bodyPr wrap="square" l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2"/>
                </a:solidFill>
                <a:latin typeface="Gotham HTF Book" pitchFamily="2" charset="77"/>
              </a:rPr>
              <a:t>2 words – ‘More Utility’. Wrapped EPIC benefits by being able to use all the existing, unstoppable, fast and secure DEX infrastructure available today.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2"/>
                </a:solidFill>
                <a:latin typeface="Gotham HTF Book" pitchFamily="2" charset="77"/>
              </a:rPr>
              <a:t>Centralized platforms are burdened with many compliance obligations due to regulatory requirements. As a result, their internal policies often prohibit confidential assets. (e.g. Coinbase, </a:t>
            </a:r>
            <a:r>
              <a:rPr lang="en-US" sz="900" dirty="0" err="1">
                <a:solidFill>
                  <a:schemeClr val="tx2"/>
                </a:solidFill>
                <a:latin typeface="Gotham HTF Book" pitchFamily="2" charset="77"/>
              </a:rPr>
              <a:t>Crypto.com</a:t>
            </a:r>
            <a:r>
              <a:rPr lang="en-US" sz="900" dirty="0">
                <a:solidFill>
                  <a:schemeClr val="tx2"/>
                </a:solidFill>
                <a:latin typeface="Gotham HTF Book" pitchFamily="2" charset="77"/>
              </a:rPr>
              <a:t>, Kraken UK) EONE solves this.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42741E4-5A4D-B94F-ABCB-CC00F5392D9A}"/>
              </a:ext>
            </a:extLst>
          </p:cNvPr>
          <p:cNvSpPr txBox="1"/>
          <p:nvPr/>
        </p:nvSpPr>
        <p:spPr>
          <a:xfrm>
            <a:off x="4323827" y="2561180"/>
            <a:ext cx="797867" cy="16445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>
                <a:solidFill>
                  <a:schemeClr val="bg1"/>
                </a:solidFill>
                <a:latin typeface="Gotham HTF Book" pitchFamily="2" charset="77"/>
              </a:rPr>
              <a:t>Order Book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0D5C99-F869-EA4E-B1CC-2E8A92574DDE}"/>
              </a:ext>
            </a:extLst>
          </p:cNvPr>
          <p:cNvSpPr txBox="1"/>
          <p:nvPr/>
        </p:nvSpPr>
        <p:spPr>
          <a:xfrm>
            <a:off x="4327001" y="2972833"/>
            <a:ext cx="1332425" cy="16445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>
                <a:solidFill>
                  <a:schemeClr val="bg1"/>
                </a:solidFill>
                <a:latin typeface="Gotham HTF Book" pitchFamily="2" charset="77"/>
              </a:rPr>
              <a:t>Liquidity Aggregators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43949-6747-F04D-8B93-4771C3C571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19" y="2687020"/>
            <a:ext cx="412324" cy="1908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A7D8D3-4955-2C4A-9C36-A862CC5E76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70201" y="3208550"/>
            <a:ext cx="360665" cy="90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1D0D34-5BAE-FD4F-882B-C9879F70B0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90" y="3177801"/>
            <a:ext cx="271177" cy="1425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5C8F38-D6D3-C74F-81DD-695D7234FF9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60006" r="7771" b="5230"/>
          <a:stretch/>
        </p:blipFill>
        <p:spPr>
          <a:xfrm>
            <a:off x="5635724" y="3189458"/>
            <a:ext cx="486910" cy="142422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B74713A-F0CF-1D42-B7BD-33D18650FEE3}"/>
              </a:ext>
            </a:extLst>
          </p:cNvPr>
          <p:cNvGrpSpPr/>
          <p:nvPr/>
        </p:nvGrpSpPr>
        <p:grpSpPr>
          <a:xfrm>
            <a:off x="5126910" y="3170847"/>
            <a:ext cx="541125" cy="169146"/>
            <a:chOff x="5363333" y="3160085"/>
            <a:chExt cx="586678" cy="18338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76EED5E-7BBF-C245-88B0-37027AD1626E}"/>
                </a:ext>
              </a:extLst>
            </p:cNvPr>
            <p:cNvSpPr txBox="1"/>
            <p:nvPr/>
          </p:nvSpPr>
          <p:spPr>
            <a:xfrm>
              <a:off x="5536172" y="3160085"/>
              <a:ext cx="413839" cy="183385"/>
            </a:xfrm>
            <a:prstGeom prst="rect">
              <a:avLst/>
            </a:prstGeom>
            <a:noFill/>
          </p:spPr>
          <p:txBody>
            <a:bodyPr wrap="none" lIns="0" rtlCol="0" anchor="ctr">
              <a:noAutofit/>
            </a:bodyPr>
            <a:lstStyle/>
            <a:p>
              <a:pPr algn="l"/>
              <a:r>
                <a:rPr lang="en-US" sz="500" dirty="0">
                  <a:solidFill>
                    <a:schemeClr val="tx2"/>
                  </a:solidFill>
                  <a:latin typeface="Gotham HTF Book" pitchFamily="2" charset="77"/>
                </a:rPr>
                <a:t>Olympus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D14F8A9-4165-3F45-91CA-95E721D0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333" y="3176429"/>
              <a:ext cx="154359" cy="154359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A99CC54-B701-B042-B73B-FC23B2B0E3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82" y="3314393"/>
            <a:ext cx="161853" cy="161853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B73708E7-5DBD-9344-83AE-4B93F2441FDA}"/>
              </a:ext>
            </a:extLst>
          </p:cNvPr>
          <p:cNvSpPr txBox="1"/>
          <p:nvPr/>
        </p:nvSpPr>
        <p:spPr>
          <a:xfrm>
            <a:off x="4530871" y="3297406"/>
            <a:ext cx="413839" cy="183385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algn="l"/>
            <a:r>
              <a:rPr lang="en-US" sz="500" dirty="0" err="1">
                <a:solidFill>
                  <a:schemeClr val="tx2"/>
                </a:solidFill>
                <a:latin typeface="Gotham HTF Book" pitchFamily="2" charset="77"/>
              </a:rPr>
              <a:t>Tokemak</a:t>
            </a:r>
            <a:endParaRPr lang="en-US" sz="5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0ADC154-BCE3-CB42-A165-5330DEF06B26}"/>
              </a:ext>
            </a:extLst>
          </p:cNvPr>
          <p:cNvSpPr txBox="1"/>
          <p:nvPr/>
        </p:nvSpPr>
        <p:spPr>
          <a:xfrm>
            <a:off x="4519958" y="2782854"/>
            <a:ext cx="413839" cy="183385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algn="l"/>
            <a:r>
              <a:rPr lang="en-US" sz="500" dirty="0">
                <a:solidFill>
                  <a:schemeClr val="tx2"/>
                </a:solidFill>
                <a:latin typeface="Gotham HTF Book" pitchFamily="2" charset="77"/>
              </a:rPr>
              <a:t>DEX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F416B0B-9981-DD4D-AC74-0BB33FD6BF0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32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27042" r="16514" b="20532"/>
          <a:stretch/>
        </p:blipFill>
        <p:spPr>
          <a:xfrm>
            <a:off x="4779069" y="2760529"/>
            <a:ext cx="366605" cy="151177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D900CE0-7DE0-AC43-9C8E-F11989E0E4C2}"/>
              </a:ext>
            </a:extLst>
          </p:cNvPr>
          <p:cNvGrpSpPr/>
          <p:nvPr/>
        </p:nvGrpSpPr>
        <p:grpSpPr>
          <a:xfrm>
            <a:off x="5226659" y="2762480"/>
            <a:ext cx="419658" cy="201258"/>
            <a:chOff x="5379902" y="2804290"/>
            <a:chExt cx="419658" cy="201258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51CE4E0E-B45F-D34A-8A3F-2DCF1354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379902" y="2804290"/>
              <a:ext cx="339764" cy="70671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8CAACFA-A2D7-FC44-9534-FEDE776C7A58}"/>
                </a:ext>
              </a:extLst>
            </p:cNvPr>
            <p:cNvSpPr txBox="1"/>
            <p:nvPr/>
          </p:nvSpPr>
          <p:spPr>
            <a:xfrm>
              <a:off x="5385721" y="2822163"/>
              <a:ext cx="413839" cy="183385"/>
            </a:xfrm>
            <a:prstGeom prst="rect">
              <a:avLst/>
            </a:prstGeom>
            <a:noFill/>
          </p:spPr>
          <p:txBody>
            <a:bodyPr wrap="none" lIns="0" rtlCol="0" anchor="ctr">
              <a:noAutofit/>
            </a:bodyPr>
            <a:lstStyle/>
            <a:p>
              <a:pPr algn="l"/>
              <a:r>
                <a:rPr lang="en-US" sz="400" dirty="0">
                  <a:solidFill>
                    <a:schemeClr val="tx2"/>
                  </a:solidFill>
                  <a:latin typeface="Gotham HTF Book" pitchFamily="2" charset="77"/>
                </a:rPr>
                <a:t>EXCHANGE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2A0B27D4-0346-A647-BA5E-D42FC38FF32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44" y="1839752"/>
            <a:ext cx="168376" cy="168376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26A4DB7-7A74-1B4A-98EA-FF876A1A292E}"/>
              </a:ext>
            </a:extLst>
          </p:cNvPr>
          <p:cNvSpPr txBox="1"/>
          <p:nvPr/>
        </p:nvSpPr>
        <p:spPr>
          <a:xfrm>
            <a:off x="4468510" y="1821421"/>
            <a:ext cx="413839" cy="183385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algn="l"/>
            <a:r>
              <a:rPr lang="en-US" sz="500" dirty="0">
                <a:solidFill>
                  <a:schemeClr val="tx2"/>
                </a:solidFill>
                <a:latin typeface="Gotham HTF Book" pitchFamily="2" charset="77"/>
              </a:rPr>
              <a:t>Balancer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BA24F73-DCC4-1A44-BF6C-37B3F4E8B5D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500" b="-4062"/>
          <a:stretch/>
        </p:blipFill>
        <p:spPr>
          <a:xfrm>
            <a:off x="4805581" y="1868544"/>
            <a:ext cx="343569" cy="101621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EA5D51-B2EB-CA42-B9FD-9CC377021EAC}"/>
              </a:ext>
            </a:extLst>
          </p:cNvPr>
          <p:cNvGrpSpPr/>
          <p:nvPr/>
        </p:nvGrpSpPr>
        <p:grpSpPr>
          <a:xfrm>
            <a:off x="5237492" y="1870787"/>
            <a:ext cx="422604" cy="106983"/>
            <a:chOff x="5472651" y="1826701"/>
            <a:chExt cx="593612" cy="150274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8FE36370-7E82-9041-B8CF-6F7B1B12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651" y="1826701"/>
              <a:ext cx="150274" cy="150274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67D287A-C62F-BD46-8708-DC6FEF81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98" y="1854676"/>
              <a:ext cx="424365" cy="81261"/>
            </a:xfrm>
            <a:prstGeom prst="rect">
              <a:avLst/>
            </a:prstGeom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E18965C-7C6F-4B40-BC9E-269CD397D36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08" y="2051425"/>
            <a:ext cx="426578" cy="9140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FB95FCF-00D5-E24C-866F-D19D5FD4689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19" y="2044362"/>
            <a:ext cx="381570" cy="95393"/>
          </a:xfrm>
          <a:prstGeom prst="rect">
            <a:avLst/>
          </a:prstGeom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424D85E-F8D4-F84D-A477-E2BA007500D6}"/>
              </a:ext>
            </a:extLst>
          </p:cNvPr>
          <p:cNvGrpSpPr/>
          <p:nvPr/>
        </p:nvGrpSpPr>
        <p:grpSpPr>
          <a:xfrm>
            <a:off x="5762390" y="1864644"/>
            <a:ext cx="438385" cy="94784"/>
            <a:chOff x="5709425" y="2051826"/>
            <a:chExt cx="618893" cy="133812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3CB83F2-8D02-824F-9F20-53B14FD78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4" t="25573" r="39241" b="23593"/>
            <a:stretch/>
          </p:blipFill>
          <p:spPr>
            <a:xfrm>
              <a:off x="5709425" y="2062975"/>
              <a:ext cx="97971" cy="122663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9DF4A31C-FD25-894A-81D6-54D18182D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06" t="15561" r="38772" b="74784"/>
            <a:stretch/>
          </p:blipFill>
          <p:spPr>
            <a:xfrm>
              <a:off x="5826513" y="2051826"/>
              <a:ext cx="501805" cy="117086"/>
            </a:xfrm>
            <a:prstGeom prst="rect">
              <a:avLst/>
            </a:prstGeom>
          </p:spPr>
        </p:pic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2E924388-3D81-924C-85F4-84FE4D2E0AA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25" y="2404075"/>
            <a:ext cx="349836" cy="94844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20EE1AA-C58F-C246-8F8E-4435C41E14D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21" y="2044033"/>
            <a:ext cx="503854" cy="7794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D00D38D-0ACC-6946-BE7D-5783B940D06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76" y="2386710"/>
            <a:ext cx="477064" cy="102935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1EFB953-6C96-4C4B-8374-D57E583E52D2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61391" r="60725" b="9828"/>
          <a:stretch/>
        </p:blipFill>
        <p:spPr>
          <a:xfrm>
            <a:off x="5936046" y="2182254"/>
            <a:ext cx="289067" cy="176424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F0F27EB5-797A-B047-A0CA-91056ED8018B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2" t="24837" r="9748" b="29173"/>
          <a:stretch/>
        </p:blipFill>
        <p:spPr>
          <a:xfrm>
            <a:off x="5416549" y="2206041"/>
            <a:ext cx="483494" cy="135884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9E75FA4-8CBD-F94A-A467-6B29118DC4A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44" y="2230751"/>
            <a:ext cx="508000" cy="9525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2E468432-3765-764D-A921-005916CFDB0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82" y="2222809"/>
            <a:ext cx="462444" cy="9951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6F771214-E504-3145-96C4-3D021EC21234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638"/>
          <a:stretch/>
        </p:blipFill>
        <p:spPr>
          <a:xfrm>
            <a:off x="5844509" y="2367496"/>
            <a:ext cx="375495" cy="136918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F145B73-6869-2E4F-BF7A-108EFC691769}"/>
              </a:ext>
            </a:extLst>
          </p:cNvPr>
          <p:cNvGrpSpPr/>
          <p:nvPr/>
        </p:nvGrpSpPr>
        <p:grpSpPr>
          <a:xfrm>
            <a:off x="5260860" y="2035889"/>
            <a:ext cx="390928" cy="100506"/>
            <a:chOff x="-1633669" y="2716697"/>
            <a:chExt cx="1339825" cy="344464"/>
          </a:xfrm>
        </p:grpSpPr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EFC86802-2E51-2D4A-8FFC-6D5B0C87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-1633669" y="2716697"/>
              <a:ext cx="1338625" cy="343264"/>
            </a:xfrm>
            <a:prstGeom prst="rect">
              <a:avLst/>
            </a:prstGeom>
          </p:spPr>
        </p:pic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1B9602AF-BA2D-DF47-8FA9-669DF792B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0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 l="33203"/>
            <a:stretch/>
          </p:blipFill>
          <p:spPr>
            <a:xfrm>
              <a:off x="-1188000" y="2717897"/>
              <a:ext cx="894156" cy="343264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C6B9162-DF15-8B47-9C7C-C845C6C06134}"/>
              </a:ext>
            </a:extLst>
          </p:cNvPr>
          <p:cNvGrpSpPr/>
          <p:nvPr/>
        </p:nvGrpSpPr>
        <p:grpSpPr>
          <a:xfrm>
            <a:off x="5328270" y="2356836"/>
            <a:ext cx="555668" cy="183385"/>
            <a:chOff x="5408239" y="2356836"/>
            <a:chExt cx="555668" cy="183385"/>
          </a:xfrm>
        </p:grpSpPr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2291F864-E5CF-A043-95AF-77BF0871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239" y="2398129"/>
              <a:ext cx="106153" cy="106153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205BF76-66DD-4940-A341-EAE4C575E69C}"/>
                </a:ext>
              </a:extLst>
            </p:cNvPr>
            <p:cNvSpPr txBox="1"/>
            <p:nvPr/>
          </p:nvSpPr>
          <p:spPr>
            <a:xfrm>
              <a:off x="5550068" y="2356836"/>
              <a:ext cx="413839" cy="183385"/>
            </a:xfrm>
            <a:prstGeom prst="rect">
              <a:avLst/>
            </a:prstGeom>
            <a:noFill/>
          </p:spPr>
          <p:txBody>
            <a:bodyPr wrap="none" lIns="0" rtlCol="0" anchor="ctr">
              <a:noAutofit/>
            </a:bodyPr>
            <a:lstStyle/>
            <a:p>
              <a:pPr algn="l"/>
              <a:r>
                <a:rPr lang="en-US" sz="400" dirty="0" err="1">
                  <a:solidFill>
                    <a:schemeClr val="tx2"/>
                  </a:solidFill>
                  <a:latin typeface="Gotham HTF Book" pitchFamily="2" charset="77"/>
                </a:rPr>
                <a:t>SpookySwap</a:t>
              </a:r>
              <a:endParaRPr lang="en-US" sz="400" dirty="0">
                <a:solidFill>
                  <a:schemeClr val="tx2"/>
                </a:solidFill>
                <a:latin typeface="Gotham HTF Book" pitchFamily="2" charset="7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EE36B1C-8A95-0F40-8709-C3482F7E09C3}"/>
              </a:ext>
            </a:extLst>
          </p:cNvPr>
          <p:cNvSpPr txBox="1"/>
          <p:nvPr/>
        </p:nvSpPr>
        <p:spPr>
          <a:xfrm>
            <a:off x="5458570" y="7799577"/>
            <a:ext cx="1854862" cy="2254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pPr algn="l"/>
            <a:r>
              <a:rPr lang="en-US" sz="1100" dirty="0"/>
              <a:t>Powered by:</a:t>
            </a:r>
          </a:p>
        </p:txBody>
      </p:sp>
      <p:pic>
        <p:nvPicPr>
          <p:cNvPr id="93" name="Picture 92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E69A3DFC-A1AB-2D4F-8DBC-5E31E2C132C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29" y="8025015"/>
            <a:ext cx="1058520" cy="366071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E4017E01-226E-8548-B860-1B0C2BA7CE54}"/>
              </a:ext>
            </a:extLst>
          </p:cNvPr>
          <p:cNvSpPr txBox="1"/>
          <p:nvPr/>
        </p:nvSpPr>
        <p:spPr>
          <a:xfrm>
            <a:off x="5458570" y="8403011"/>
            <a:ext cx="1503482" cy="41713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pPr algn="l"/>
            <a:r>
              <a:rPr lang="en-US" sz="900" b="0" dirty="0">
                <a:latin typeface="Gotham HTF Book" pitchFamily="2" charset="77"/>
              </a:rPr>
              <a:t>Secure Multi-Party</a:t>
            </a:r>
            <a:br>
              <a:rPr lang="en-US" sz="900" b="0" dirty="0">
                <a:latin typeface="Gotham HTF Book" pitchFamily="2" charset="77"/>
              </a:rPr>
            </a:br>
            <a:r>
              <a:rPr lang="en-US" sz="900" b="0" dirty="0">
                <a:latin typeface="Gotham HTF Book" pitchFamily="2" charset="77"/>
              </a:rPr>
              <a:t>Computation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8B61674-775D-804A-82A2-219829E1CC91}"/>
              </a:ext>
            </a:extLst>
          </p:cNvPr>
          <p:cNvSpPr txBox="1"/>
          <p:nvPr/>
        </p:nvSpPr>
        <p:spPr>
          <a:xfrm>
            <a:off x="657225" y="6547450"/>
            <a:ext cx="914400" cy="28575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Gotham HTF Black" pitchFamily="2" charset="77"/>
              </a:rPr>
              <a:t>COMPARABLES: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B1B262B3-AAA5-3745-BFAD-49C69F9F7C8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6824252"/>
            <a:ext cx="338667" cy="338667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AEFAD69-45C1-7747-9ED2-C0F28E87FB3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962" y="6824252"/>
            <a:ext cx="338667" cy="33866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49B3257-9EAF-9845-99EC-1CA2A5DF88AF}"/>
              </a:ext>
            </a:extLst>
          </p:cNvPr>
          <p:cNvSpPr txBox="1"/>
          <p:nvPr/>
        </p:nvSpPr>
        <p:spPr>
          <a:xfrm>
            <a:off x="1079897" y="6861600"/>
            <a:ext cx="1332227" cy="592015"/>
          </a:xfrm>
          <a:prstGeom prst="rect">
            <a:avLst/>
          </a:prstGeom>
          <a:noFill/>
        </p:spPr>
        <p:txBody>
          <a:bodyPr wrap="square" lIns="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900" dirty="0"/>
              <a:t>WBTC</a:t>
            </a:r>
          </a:p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249k coins wrapped</a:t>
            </a:r>
          </a:p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$14bn market cap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4EF0B51-F555-734F-8ABA-001E2D9D0F9B}"/>
              </a:ext>
            </a:extLst>
          </p:cNvPr>
          <p:cNvSpPr txBox="1"/>
          <p:nvPr/>
        </p:nvSpPr>
        <p:spPr>
          <a:xfrm>
            <a:off x="4059678" y="6812315"/>
            <a:ext cx="1416420" cy="641300"/>
          </a:xfrm>
          <a:prstGeom prst="rect">
            <a:avLst/>
          </a:prstGeom>
          <a:noFill/>
        </p:spPr>
        <p:txBody>
          <a:bodyPr wrap="square" lIns="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900" dirty="0" err="1"/>
              <a:t>renBTC</a:t>
            </a:r>
            <a:endParaRPr lang="en-US" sz="900" dirty="0"/>
          </a:p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40k coins wrapped</a:t>
            </a:r>
          </a:p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$1bn market cap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EE247C-4599-C443-A640-AF4B978487BD}"/>
              </a:ext>
            </a:extLst>
          </p:cNvPr>
          <p:cNvCxnSpPr>
            <a:cxnSpLocks/>
          </p:cNvCxnSpPr>
          <p:nvPr/>
        </p:nvCxnSpPr>
        <p:spPr>
          <a:xfrm>
            <a:off x="5276095" y="7833814"/>
            <a:ext cx="0" cy="884577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449E507-C5BF-C442-BD9A-2A8A7D7934DB}"/>
              </a:ext>
            </a:extLst>
          </p:cNvPr>
          <p:cNvSpPr txBox="1"/>
          <p:nvPr/>
        </p:nvSpPr>
        <p:spPr>
          <a:xfrm>
            <a:off x="657225" y="5599939"/>
            <a:ext cx="914400" cy="28575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Gotham HTF Black" pitchFamily="2" charset="77"/>
              </a:rPr>
              <a:t>INFRASTRUCTURE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E8C5CC-F58D-FD4E-88C7-D2D4B1C3E5A6}"/>
              </a:ext>
            </a:extLst>
          </p:cNvPr>
          <p:cNvGrpSpPr/>
          <p:nvPr/>
        </p:nvGrpSpPr>
        <p:grpSpPr>
          <a:xfrm>
            <a:off x="1142136" y="6199179"/>
            <a:ext cx="5058640" cy="311978"/>
            <a:chOff x="1142135" y="6217445"/>
            <a:chExt cx="3422319" cy="2110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654623-AA22-2948-B286-D06B5CFC1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2" t="23819" r="8354" b="24221"/>
            <a:stretch/>
          </p:blipFill>
          <p:spPr>
            <a:xfrm>
              <a:off x="3129444" y="6217445"/>
              <a:ext cx="445030" cy="2110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0DD542-51DC-1347-98D4-E85C833FE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1" t="38109" r="4883" b="36515"/>
            <a:stretch/>
          </p:blipFill>
          <p:spPr>
            <a:xfrm>
              <a:off x="3751244" y="6235220"/>
              <a:ext cx="813210" cy="1766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3E1132-0FAA-6343-AE69-C033EF6C3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8" t="41146" r="21344" b="38598"/>
            <a:stretch/>
          </p:blipFill>
          <p:spPr>
            <a:xfrm>
              <a:off x="2133861" y="6246710"/>
              <a:ext cx="819417" cy="1614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2B0D75-3BF9-3749-8CD1-454526263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94" r="37592" b="61665"/>
            <a:stretch/>
          </p:blipFill>
          <p:spPr>
            <a:xfrm>
              <a:off x="1142135" y="6255917"/>
              <a:ext cx="756075" cy="136569"/>
            </a:xfrm>
            <a:prstGeom prst="rect">
              <a:avLst/>
            </a:prstGeom>
          </p:spPr>
        </p:pic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0A63A4D4-524E-274C-9011-701ACB2FEC08}"/>
              </a:ext>
            </a:extLst>
          </p:cNvPr>
          <p:cNvSpPr txBox="1"/>
          <p:nvPr/>
        </p:nvSpPr>
        <p:spPr>
          <a:xfrm>
            <a:off x="660400" y="5905791"/>
            <a:ext cx="512618" cy="16445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Gotham HTF Book" pitchFamily="2" charset="77"/>
              </a:defRPr>
            </a:lvl1pPr>
          </a:lstStyle>
          <a:p>
            <a:r>
              <a:rPr lang="en-US" sz="700" dirty="0"/>
              <a:t>Oracles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7678F0A-E352-3647-9BBA-AB76FCC4794E}"/>
              </a:ext>
            </a:extLst>
          </p:cNvPr>
          <p:cNvSpPr txBox="1"/>
          <p:nvPr/>
        </p:nvSpPr>
        <p:spPr>
          <a:xfrm>
            <a:off x="657225" y="6259550"/>
            <a:ext cx="612775" cy="16445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l"/>
            <a:r>
              <a:rPr lang="en-US" sz="700" dirty="0">
                <a:solidFill>
                  <a:schemeClr val="bg1"/>
                </a:solidFill>
                <a:latin typeface="Gotham HTF Book" pitchFamily="2" charset="77"/>
              </a:rPr>
              <a:t>Wallets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296207-E6BA-AD4A-81E2-89D497FAD15C}"/>
              </a:ext>
            </a:extLst>
          </p:cNvPr>
          <p:cNvGrpSpPr/>
          <p:nvPr/>
        </p:nvGrpSpPr>
        <p:grpSpPr>
          <a:xfrm>
            <a:off x="1140547" y="5840325"/>
            <a:ext cx="4412498" cy="415952"/>
            <a:chOff x="1140547" y="5887623"/>
            <a:chExt cx="2863416" cy="269925"/>
          </a:xfrm>
        </p:grpSpPr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D91BA189-1980-F14B-B99A-3419C90C3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8" r="20459"/>
            <a:stretch/>
          </p:blipFill>
          <p:spPr>
            <a:xfrm>
              <a:off x="1919037" y="5892314"/>
              <a:ext cx="192916" cy="188547"/>
            </a:xfrm>
            <a:prstGeom prst="ellipse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A6AA84A-5872-214C-9E2F-1C6EFD1EA7B1}"/>
                </a:ext>
              </a:extLst>
            </p:cNvPr>
            <p:cNvSpPr txBox="1"/>
            <p:nvPr/>
          </p:nvSpPr>
          <p:spPr>
            <a:xfrm>
              <a:off x="2026700" y="5891485"/>
              <a:ext cx="3946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2827"/>
                  </a:solidFill>
                  <a:effectLst/>
                  <a:uLnTx/>
                  <a:uFillTx/>
                  <a:latin typeface="Gotham HTF Book" pitchFamily="2" charset="77"/>
                  <a:ea typeface="+mn-ea"/>
                  <a:cs typeface="+mn-cs"/>
                </a:rPr>
                <a:t>API3</a:t>
              </a:r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13D31DD0-64F8-5243-B1BA-F8BD26CD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547" y="5897433"/>
              <a:ext cx="640484" cy="197149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84FBB1BE-739C-B547-8E25-C5E5AC50B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09" b="29636"/>
            <a:stretch/>
          </p:blipFill>
          <p:spPr>
            <a:xfrm>
              <a:off x="2533792" y="5912482"/>
              <a:ext cx="828243" cy="165046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DDB26D33-C03C-8342-95A1-1567C323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11" y="5887623"/>
              <a:ext cx="471052" cy="26992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F436CB-D8E8-EE48-8D8F-F6F3D448123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2377441"/>
            <a:ext cx="1086496" cy="331581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336EE716-AF6B-3D49-B4C4-3FD43E6225FC}"/>
              </a:ext>
            </a:extLst>
          </p:cNvPr>
          <p:cNvSpPr txBox="1"/>
          <p:nvPr/>
        </p:nvSpPr>
        <p:spPr>
          <a:xfrm>
            <a:off x="2349186" y="6861600"/>
            <a:ext cx="1332227" cy="592015"/>
          </a:xfrm>
          <a:prstGeom prst="rect">
            <a:avLst/>
          </a:prstGeom>
          <a:noFill/>
        </p:spPr>
        <p:txBody>
          <a:bodyPr wrap="square" lIns="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$266m daily volume</a:t>
            </a:r>
          </a:p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179 exchanges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57AF743-4A4F-AA4D-B81B-0507509F5288}"/>
              </a:ext>
            </a:extLst>
          </p:cNvPr>
          <p:cNvSpPr txBox="1"/>
          <p:nvPr/>
        </p:nvSpPr>
        <p:spPr>
          <a:xfrm>
            <a:off x="5338387" y="6862800"/>
            <a:ext cx="1120014" cy="592015"/>
          </a:xfrm>
          <a:prstGeom prst="rect">
            <a:avLst/>
          </a:prstGeom>
          <a:noFill/>
        </p:spPr>
        <p:txBody>
          <a:bodyPr wrap="square" lIns="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$7m daily volume</a:t>
            </a:r>
          </a:p>
          <a:p>
            <a:pPr algn="l">
              <a:lnSpc>
                <a:spcPct val="130000"/>
              </a:lnSpc>
            </a:pPr>
            <a:r>
              <a:rPr lang="en-US" sz="900" b="0" dirty="0">
                <a:latin typeface="Gotham HTF Book" pitchFamily="2" charset="77"/>
              </a:rPr>
              <a:t>16 exchanges</a:t>
            </a:r>
          </a:p>
        </p:txBody>
      </p:sp>
    </p:spTree>
    <p:extLst>
      <p:ext uri="{BB962C8B-B14F-4D97-AF65-F5344CB8AC3E}">
        <p14:creationId xmlns:p14="http://schemas.microsoft.com/office/powerpoint/2010/main" val="678031423"/>
      </p:ext>
    </p:extLst>
  </p:cSld>
  <p:clrMapOvr>
    <a:masterClrMapping/>
  </p:clrMapOvr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41669</TotalTime>
  <Words>197</Words>
  <Application>Microsoft Macintosh PowerPoint</Application>
  <PresentationFormat>Letter Paper (8.5x11 in)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Gotham HTF Black</vt:lpstr>
      <vt:lpstr>Gotham HTF Book</vt:lpstr>
      <vt:lpstr>Wingdings</vt:lpstr>
      <vt:lpstr>Advent_Internal-Conference-Template_MASTER_V005 ts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Spencer Lambert</cp:lastModifiedBy>
  <cp:revision>596</cp:revision>
  <dcterms:created xsi:type="dcterms:W3CDTF">2018-04-12T15:48:13Z</dcterms:created>
  <dcterms:modified xsi:type="dcterms:W3CDTF">2021-12-02T14:11:52Z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